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9" r:id="rId4"/>
    <p:sldId id="260" r:id="rId5"/>
    <p:sldId id="261" r:id="rId6"/>
    <p:sldId id="257" r:id="rId7"/>
    <p:sldId id="258" r:id="rId8"/>
    <p:sldId id="262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87AB-22C3-0B73-620A-6D4F1D2FF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CF9BFC-CB56-17A7-111D-773A6173D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C56A4-6451-BD88-ED1E-5D78110D7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E5620-7930-EC36-FDC1-6EA6F04D1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AB497-6C51-E18C-255C-44C74155E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3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98C5C-7A65-86D2-6CC9-61673A7F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278716-78DB-A85D-45B0-F0627AF7E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0B6F0-1F8F-F4C2-2902-FE5E06E4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96090-5F11-1B36-E563-E261571A1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4DE01-C1E9-051C-AB34-136A309E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A88D4F-2CDD-08B1-36DD-D3F930102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11B2C-391F-F98A-1556-549279C34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01ABE-7B34-03D6-7F97-74A842E08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4727D-1EF5-60AD-4D14-1270ADD20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B20E1-11C5-6A9D-305B-130DC3B9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3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F31F3-6E2D-9437-10DF-583A3372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7104-679D-5676-1205-AD34957B0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C122F-310B-9C77-1588-73E9FFEEC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40443-7ABA-766F-DE89-ADE93C10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692B8-1FB0-F7A5-32A1-B7DC3357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4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7C97-0684-5F08-1730-C3E8D99E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5129F-4032-6B2E-F67C-8E32D4D38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573F9-354A-0382-1883-64081BDA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A8C02-745D-AA69-A945-BA48B914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861C6-A6F1-D85C-2796-466A9247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48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BC583-5EF4-47F4-0E37-443F464C4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EFDD-A95C-6BFF-B234-A9B9FE7561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23F33-B600-1C64-DF07-70C2D85E1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7DF3-9B66-5517-1A54-745A6F2F4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3DA69-8E53-5C9C-0490-EA10A401C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BCA79-1AD5-DBC6-BDD0-F17CB5E7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2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8479-7EFD-4DF6-8054-E7ECFEAA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3EBBD-F611-55C2-64DD-C5CF48472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200C5-A6D0-3ECE-E19C-D93AF2666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0A42E-C4A2-E03B-8B42-E9DB8BEBB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13B6CE-032C-7C7C-A048-0193A243DF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60321A-F438-5C3A-4D85-0073ED0DC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50296F-9ACF-E460-4572-51705CEBB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040FD9-A26F-8E28-CD0C-B393792D0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5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30B6-E34C-C59F-B85F-313EA906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5CFBA-2F1E-6CA0-2355-EEB3615DD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8ED76-2E0F-1345-10D0-03C1F624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08989-BE3B-A37B-088B-BF74C25D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53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3C0915-5D52-7DC5-D850-B80F69C67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98240A-4C2C-F2A9-B217-9BACEFAC2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0B474-681E-334E-AAE1-59412E08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1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3B3BE-3E73-8F27-C3E7-EA3A2E2A4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EE3B1-443C-82CC-F665-36D99AC93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A8823B-A8AA-E57E-A471-B7D59425F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D2DF9-5245-E4BB-43C9-C03ED73AD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6FB6A-5FFC-7926-7545-719121C3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4F678-168E-1FBD-D320-223CFA3C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6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00164-84BD-6F0C-2A2E-71685B9E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F32EC0-1FBD-C5CD-F72A-B64CAF8C74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DEECA-7B59-C6FF-59CD-869D321F2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CD788-B999-C437-36CD-99BC1306A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14BE9-0B03-E782-304C-08D8AE2C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4CF69-B814-FF0A-EAA0-FEA7C30B6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76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863EA-F2A9-B9F3-1F8D-775CFDE1A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3604F-46AB-970E-06B5-868C87E8E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7B310-8118-B1E5-4E0B-C42BCBAE6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3D4AD-7FD4-4FFC-A8F0-D940B9819512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E9292-B3B4-15B8-AD06-45B5D3E1C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225EB-4C0F-AF44-03A4-E398047D57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9057F-A74D-4EC7-B825-11900A6B2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68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Hartlaub's Gull">
            <a:extLst>
              <a:ext uri="{FF2B5EF4-FFF2-40B4-BE49-F238E27FC236}">
                <a16:creationId xmlns:a16="http://schemas.microsoft.com/office/drawing/2014/main" id="{8ED75509-A696-1695-7C26-056F15241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8" b="5573"/>
          <a:stretch>
            <a:fillRect/>
          </a:stretch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615B2-19AF-A256-74F7-402F4AF51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4810" y="283537"/>
            <a:ext cx="9596284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Best, most sophisticated, confident and accurate model to forecast population dynamics of </a:t>
            </a:r>
            <a:r>
              <a:rPr lang="en-US" sz="3200" dirty="0" err="1">
                <a:solidFill>
                  <a:srgbClr val="FFFFFF"/>
                </a:solidFill>
              </a:rPr>
              <a:t>Hartlaub’s</a:t>
            </a:r>
            <a:r>
              <a:rPr lang="en-US" sz="3200" dirty="0">
                <a:solidFill>
                  <a:srgbClr val="FFFFFF"/>
                </a:solidFill>
              </a:rPr>
              <a:t> Gull at Paarl Bird Sanctuary</a:t>
            </a:r>
          </a:p>
        </p:txBody>
      </p:sp>
    </p:spTree>
    <p:extLst>
      <p:ext uri="{BB962C8B-B14F-4D97-AF65-F5344CB8AC3E}">
        <p14:creationId xmlns:p14="http://schemas.microsoft.com/office/powerpoint/2010/main" val="1990822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063FB01-757A-C0A1-8156-C647F3592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47" y="1805241"/>
            <a:ext cx="8385117" cy="44874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9B4571-14B4-21C3-9C61-E280FEC0F48D}"/>
              </a:ext>
            </a:extLst>
          </p:cNvPr>
          <p:cNvSpPr txBox="1"/>
          <p:nvPr/>
        </p:nvSpPr>
        <p:spPr>
          <a:xfrm>
            <a:off x="2373550" y="272215"/>
            <a:ext cx="75875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Forecasted CIs</a:t>
            </a:r>
          </a:p>
          <a:p>
            <a:pPr algn="ctr"/>
            <a:r>
              <a:rPr lang="en-US" sz="2000" dirty="0"/>
              <a:t>With omniscient observations and observational uncertainty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2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Hartlaub's gull - Wikipedia">
            <a:extLst>
              <a:ext uri="{FF2B5EF4-FFF2-40B4-BE49-F238E27FC236}">
                <a16:creationId xmlns:a16="http://schemas.microsoft.com/office/drawing/2014/main" id="{6B4C68A9-BB83-1706-CD8A-368696CBC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1" r="18421"/>
          <a:stretch>
            <a:fillRect/>
          </a:stretch>
        </p:blipFill>
        <p:spPr bwMode="auto">
          <a:xfrm>
            <a:off x="9150468" y="4140685"/>
            <a:ext cx="3382604" cy="29139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41343FB4-848E-FF3F-DE79-6CC59892A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49" y="342068"/>
            <a:ext cx="8726419" cy="617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3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number of birds&#10;&#10;Description automatically generated">
            <a:extLst>
              <a:ext uri="{FF2B5EF4-FFF2-40B4-BE49-F238E27FC236}">
                <a16:creationId xmlns:a16="http://schemas.microsoft.com/office/drawing/2014/main" id="{A95DA5B5-8246-C8A0-F554-39CB31C47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278" y="1063971"/>
            <a:ext cx="8762889" cy="504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25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bird sanctuary&#10;&#10;Description automatically generated">
            <a:extLst>
              <a:ext uri="{FF2B5EF4-FFF2-40B4-BE49-F238E27FC236}">
                <a16:creationId xmlns:a16="http://schemas.microsoft.com/office/drawing/2014/main" id="{1D11A452-4272-40A0-4A82-E445030A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53" y="949289"/>
            <a:ext cx="8615405" cy="495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2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BB038A-3DFE-8812-86F2-0476991B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547" y="299066"/>
            <a:ext cx="6358246" cy="59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39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ime and time&#10;&#10;Description automatically generated">
            <a:extLst>
              <a:ext uri="{FF2B5EF4-FFF2-40B4-BE49-F238E27FC236}">
                <a16:creationId xmlns:a16="http://schemas.microsoft.com/office/drawing/2014/main" id="{5CBD3F85-02F8-73A3-4546-2CD613C81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90" y="-55759"/>
            <a:ext cx="10215716" cy="69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68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11883D93-2FD5-2BD1-9257-01E85E5CB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85" y="391766"/>
            <a:ext cx="9763432" cy="6680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63A203-C0E8-B80C-E071-6B1FD98AE185}"/>
              </a:ext>
            </a:extLst>
          </p:cNvPr>
          <p:cNvSpPr txBox="1"/>
          <p:nvPr/>
        </p:nvSpPr>
        <p:spPr>
          <a:xfrm>
            <a:off x="2373550" y="272215"/>
            <a:ext cx="7587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Initial Prediction</a:t>
            </a:r>
          </a:p>
          <a:p>
            <a:pPr algn="ctr"/>
            <a:r>
              <a:rPr lang="en-US" sz="2000" dirty="0"/>
              <a:t>Posterior CI at unobserved time-steps plotted against omniscient knowledge of observed 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31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EB0F5-1133-39D8-E615-7FC250C8558C}"/>
              </a:ext>
            </a:extLst>
          </p:cNvPr>
          <p:cNvSpPr txBox="1"/>
          <p:nvPr/>
        </p:nvSpPr>
        <p:spPr>
          <a:xfrm>
            <a:off x="1396181" y="1297858"/>
            <a:ext cx="811161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Iterative Forecasting Process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Assume constant observation error and process error (on log scale) based on posterior means. </a:t>
            </a:r>
            <a:r>
              <a:rPr lang="en-US" sz="2800" dirty="0">
                <a:solidFill>
                  <a:srgbClr val="FF0000"/>
                </a:solidFill>
              </a:rPr>
              <a:t>Not properly propagating uncertainty!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Kalman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Single time-step forecasting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12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black dots&#10;&#10;Description automatically generated">
            <a:extLst>
              <a:ext uri="{FF2B5EF4-FFF2-40B4-BE49-F238E27FC236}">
                <a16:creationId xmlns:a16="http://schemas.microsoft.com/office/drawing/2014/main" id="{15ED2D8E-F097-C522-EA2F-B7E9317E6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7" y="1093838"/>
            <a:ext cx="10771238" cy="5385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83191-5678-BAD7-2152-425709D5B583}"/>
              </a:ext>
            </a:extLst>
          </p:cNvPr>
          <p:cNvSpPr txBox="1"/>
          <p:nvPr/>
        </p:nvSpPr>
        <p:spPr>
          <a:xfrm>
            <a:off x="2373550" y="272215"/>
            <a:ext cx="7587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The forecasting process</a:t>
            </a:r>
          </a:p>
        </p:txBody>
      </p:sp>
    </p:spTree>
    <p:extLst>
      <p:ext uri="{BB962C8B-B14F-4D97-AF65-F5344CB8AC3E}">
        <p14:creationId xmlns:p14="http://schemas.microsoft.com/office/powerpoint/2010/main" val="933946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75</Words>
  <Application>Microsoft Office PowerPoint</Application>
  <PresentationFormat>Widescreen</PresentationFormat>
  <Paragraphs>14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Rogan</dc:creator>
  <cp:lastModifiedBy>Matt Rogan</cp:lastModifiedBy>
  <cp:revision>3</cp:revision>
  <dcterms:created xsi:type="dcterms:W3CDTF">2025-07-25T10:05:23Z</dcterms:created>
  <dcterms:modified xsi:type="dcterms:W3CDTF">2025-07-25T12:32:30Z</dcterms:modified>
</cp:coreProperties>
</file>